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5"/>
  </p:notesMasterIdLst>
  <p:sldIdLst>
    <p:sldId id="273" r:id="rId6"/>
    <p:sldId id="283" r:id="rId7"/>
    <p:sldId id="276" r:id="rId8"/>
    <p:sldId id="293" r:id="rId9"/>
    <p:sldId id="294" r:id="rId10"/>
    <p:sldId id="295" r:id="rId11"/>
    <p:sldId id="296" r:id="rId12"/>
    <p:sldId id="297" r:id="rId13"/>
    <p:sldId id="298" r:id="rId14"/>
    <p:sldId id="299" r:id="rId15"/>
    <p:sldId id="301" r:id="rId16"/>
    <p:sldId id="309" r:id="rId17"/>
    <p:sldId id="311" r:id="rId18"/>
    <p:sldId id="312" r:id="rId19"/>
    <p:sldId id="303" r:id="rId20"/>
    <p:sldId id="304" r:id="rId21"/>
    <p:sldId id="305" r:id="rId22"/>
    <p:sldId id="306" r:id="rId23"/>
    <p:sldId id="313" r:id="rId24"/>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38B088-BC0D-4EF8-AFB7-B629D138EC87}" v="3" dt="2020-12-02T20:49: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14"/>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ger" userId="9681ddec-7d8f-4d1d-aabb-f2beb3ac4375" providerId="ADAL" clId="{6C38B088-BC0D-4EF8-AFB7-B629D138EC87}"/>
    <pc:docChg chg="custSel addSld modSld">
      <pc:chgData name="Roger" userId="9681ddec-7d8f-4d1d-aabb-f2beb3ac4375" providerId="ADAL" clId="{6C38B088-BC0D-4EF8-AFB7-B629D138EC87}" dt="2020-12-02T20:49:59.362" v="27" actId="12"/>
      <pc:docMkLst>
        <pc:docMk/>
      </pc:docMkLst>
      <pc:sldChg chg="modSp">
        <pc:chgData name="Roger" userId="9681ddec-7d8f-4d1d-aabb-f2beb3ac4375" providerId="ADAL" clId="{6C38B088-BC0D-4EF8-AFB7-B629D138EC87}" dt="2020-12-02T20:49:30.178" v="14" actId="20577"/>
        <pc:sldMkLst>
          <pc:docMk/>
          <pc:sldMk cId="3014192793" sldId="305"/>
        </pc:sldMkLst>
        <pc:spChg chg="mod">
          <ac:chgData name="Roger" userId="9681ddec-7d8f-4d1d-aabb-f2beb3ac4375" providerId="ADAL" clId="{6C38B088-BC0D-4EF8-AFB7-B629D138EC87}" dt="2020-12-02T20:49:30.178" v="14" actId="20577"/>
          <ac:spMkLst>
            <pc:docMk/>
            <pc:sldMk cId="3014192793" sldId="305"/>
            <ac:spMk id="3" creationId="{00000000-0000-0000-0000-000000000000}"/>
          </ac:spMkLst>
        </pc:spChg>
      </pc:sldChg>
      <pc:sldChg chg="modSp">
        <pc:chgData name="Roger" userId="9681ddec-7d8f-4d1d-aabb-f2beb3ac4375" providerId="ADAL" clId="{6C38B088-BC0D-4EF8-AFB7-B629D138EC87}" dt="2020-12-02T20:48:08.820" v="1" actId="20577"/>
        <pc:sldMkLst>
          <pc:docMk/>
          <pc:sldMk cId="318851132" sldId="309"/>
        </pc:sldMkLst>
        <pc:spChg chg="mod">
          <ac:chgData name="Roger" userId="9681ddec-7d8f-4d1d-aabb-f2beb3ac4375" providerId="ADAL" clId="{6C38B088-BC0D-4EF8-AFB7-B629D138EC87}" dt="2020-12-02T20:48:08.820" v="1" actId="20577"/>
          <ac:spMkLst>
            <pc:docMk/>
            <pc:sldMk cId="318851132" sldId="309"/>
            <ac:spMk id="2" creationId="{00000000-0000-0000-0000-000000000000}"/>
          </ac:spMkLst>
        </pc:spChg>
      </pc:sldChg>
      <pc:sldChg chg="modSp">
        <pc:chgData name="Roger" userId="9681ddec-7d8f-4d1d-aabb-f2beb3ac4375" providerId="ADAL" clId="{6C38B088-BC0D-4EF8-AFB7-B629D138EC87}" dt="2020-12-02T20:48:58.927" v="6" actId="27636"/>
        <pc:sldMkLst>
          <pc:docMk/>
          <pc:sldMk cId="941032626" sldId="312"/>
        </pc:sldMkLst>
        <pc:spChg chg="mod">
          <ac:chgData name="Roger" userId="9681ddec-7d8f-4d1d-aabb-f2beb3ac4375" providerId="ADAL" clId="{6C38B088-BC0D-4EF8-AFB7-B629D138EC87}" dt="2020-12-02T20:48:58.927" v="6" actId="27636"/>
          <ac:spMkLst>
            <pc:docMk/>
            <pc:sldMk cId="941032626" sldId="312"/>
            <ac:spMk id="2" creationId="{00000000-0000-0000-0000-000000000000}"/>
          </ac:spMkLst>
        </pc:spChg>
      </pc:sldChg>
      <pc:sldChg chg="modSp add">
        <pc:chgData name="Roger" userId="9681ddec-7d8f-4d1d-aabb-f2beb3ac4375" providerId="ADAL" clId="{6C38B088-BC0D-4EF8-AFB7-B629D138EC87}" dt="2020-12-02T20:49:59.362" v="27" actId="12"/>
        <pc:sldMkLst>
          <pc:docMk/>
          <pc:sldMk cId="1699647089" sldId="313"/>
        </pc:sldMkLst>
        <pc:spChg chg="mod">
          <ac:chgData name="Roger" userId="9681ddec-7d8f-4d1d-aabb-f2beb3ac4375" providerId="ADAL" clId="{6C38B088-BC0D-4EF8-AFB7-B629D138EC87}" dt="2020-12-02T20:49:59.362" v="27" actId="12"/>
          <ac:spMkLst>
            <pc:docMk/>
            <pc:sldMk cId="1699647089" sldId="313"/>
            <ac:spMk id="2" creationId="{E9CDD96C-5A55-4388-8EE1-E7FC926975BA}"/>
          </ac:spMkLst>
        </pc:spChg>
      </pc:sldChg>
    </pc:docChg>
  </pc:docChgLst>
  <pc:docChgLst>
    <pc:chgData name="Pelham, Roger" userId="9681ddec-7d8f-4d1d-aabb-f2beb3ac4375" providerId="ADAL" clId="{6C38B088-BC0D-4EF8-AFB7-B629D138EC87}"/>
    <pc:docChg chg="modSld">
      <pc:chgData name="Pelham, Roger" userId="9681ddec-7d8f-4d1d-aabb-f2beb3ac4375" providerId="ADAL" clId="{6C38B088-BC0D-4EF8-AFB7-B629D138EC87}" dt="2020-12-01T19:08:01.827" v="1"/>
      <pc:docMkLst>
        <pc:docMk/>
      </pc:docMkLst>
      <pc:sldChg chg="modSp">
        <pc:chgData name="Pelham, Roger" userId="9681ddec-7d8f-4d1d-aabb-f2beb3ac4375" providerId="ADAL" clId="{6C38B088-BC0D-4EF8-AFB7-B629D138EC87}" dt="2020-12-01T19:08:01.827" v="1"/>
        <pc:sldMkLst>
          <pc:docMk/>
          <pc:sldMk cId="52930303" sldId="306"/>
        </pc:sldMkLst>
        <pc:spChg chg="mod">
          <ac:chgData name="Pelham, Roger" userId="9681ddec-7d8f-4d1d-aabb-f2beb3ac4375" providerId="ADAL" clId="{6C38B088-BC0D-4EF8-AFB7-B629D138EC87}" dt="2020-12-01T19:08:01.827" v="1"/>
          <ac:spMkLst>
            <pc:docMk/>
            <pc:sldMk cId="52930303" sldId="306"/>
            <ac:spMk id="3" creationId="{00000000-0000-0000-0000-000000000000}"/>
          </ac:spMkLst>
        </pc:spChg>
        <pc:spChg chg="mod">
          <ac:chgData name="Pelham, Roger" userId="9681ddec-7d8f-4d1d-aabb-f2beb3ac4375" providerId="ADAL" clId="{6C38B088-BC0D-4EF8-AFB7-B629D138EC87}" dt="2020-12-01T19:07:11.601" v="0"/>
          <ac:spMkLst>
            <pc:docMk/>
            <pc:sldMk cId="52930303" sldId="306"/>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12/2/2020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endParaRPr lang="en-US" sz="2800" b="1" i="1" dirty="0">
              <a:solidFill>
                <a:schemeClr val="tx1"/>
              </a:solidFill>
            </a:endParaRPr>
          </a:p>
          <a:p>
            <a:pPr>
              <a:spcBef>
                <a:spcPts val="0"/>
              </a:spcBef>
            </a:pPr>
            <a:r>
              <a:rPr lang="en-US" sz="2400" b="1" i="1" dirty="0">
                <a:solidFill>
                  <a:schemeClr val="tx1"/>
                </a:solidFill>
              </a:rPr>
              <a:t>December 3, 2020</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VARIANCE CASE NUMBER:	WPVAR20-0006 </a:t>
            </a:r>
            <a:br>
              <a:rPr lang="en-US" sz="4000" dirty="0">
                <a:solidFill>
                  <a:schemeClr val="tx1"/>
                </a:solidFill>
              </a:rPr>
            </a:br>
            <a:r>
              <a:rPr lang="en-US" sz="4000" dirty="0">
                <a:solidFill>
                  <a:schemeClr val="tx1"/>
                </a:solidFill>
              </a:rPr>
              <a:t>(Reynolds Front Yard Setback Reduction)</a:t>
            </a:r>
          </a:p>
        </p:txBody>
      </p:sp>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5016758"/>
          </a:xfrm>
          <a:prstGeom prst="rect">
            <a:avLst/>
          </a:prstGeom>
          <a:noFill/>
        </p:spPr>
        <p:txBody>
          <a:bodyPr wrap="square" rtlCol="0">
            <a:spAutoFit/>
          </a:bodyPr>
          <a:lstStyle/>
          <a:p>
            <a:pPr algn="just"/>
            <a:r>
              <a:rPr lang="en-US" sz="4000" dirty="0"/>
              <a:t>A variance request to allow the reduction in the front yard setback at two locations: at the front entryway area to a setback of 9’10 ½”, to facilitate the enclosure of the front entry and deck; and at the garage to a setback of 7’5 ½”, in order to facilitate expansion of the garage from a capacity of two cars to three cars.</a:t>
            </a:r>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162800" cy="792162"/>
          </a:xfrm>
        </p:spPr>
        <p:txBody>
          <a:bodyPr/>
          <a:lstStyle/>
          <a:p>
            <a:pPr algn="r"/>
            <a:r>
              <a:rPr lang="en-US" dirty="0"/>
              <a:t>Vicinity Map</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42" y="33669"/>
            <a:ext cx="5222358" cy="6757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697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Overhead Photo</a:t>
            </a: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685800"/>
            <a:ext cx="7427907" cy="601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9044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Proposed Site Plan</a:t>
            </a: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066800"/>
            <a:ext cx="7696200" cy="5660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8377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r>
              <a:rPr lang="en-US" dirty="0"/>
              <a:t>Proposed Additions</a:t>
            </a: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00" y="1104900"/>
            <a:ext cx="8964613"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468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198438"/>
            <a:ext cx="7772400" cy="792162"/>
          </a:xfrm>
        </p:spPr>
        <p:txBody>
          <a:bodyPr/>
          <a:lstStyle/>
          <a:p>
            <a:r>
              <a:rPr lang="en-US" sz="3200" dirty="0"/>
              <a:t>Variance Requirements / Findings of Fact</a:t>
            </a:r>
          </a:p>
        </p:txBody>
      </p:sp>
      <p:sp>
        <p:nvSpPr>
          <p:cNvPr id="4" name="Content Placeholder 3"/>
          <p:cNvSpPr>
            <a:spLocks noGrp="1"/>
          </p:cNvSpPr>
          <p:nvPr>
            <p:ph idx="1"/>
          </p:nvPr>
        </p:nvSpPr>
        <p:spPr>
          <a:xfrm>
            <a:off x="228600" y="1066800"/>
            <a:ext cx="8763000" cy="4724400"/>
          </a:xfrm>
        </p:spPr>
        <p:txBody>
          <a:bodyPr>
            <a:normAutofit fontScale="77500" lnSpcReduction="20000"/>
          </a:bodyPr>
          <a:lstStyle/>
          <a:p>
            <a:pPr marL="0" indent="0" algn="just">
              <a:buNone/>
            </a:pPr>
            <a:r>
              <a:rPr lang="en-US" b="0" dirty="0"/>
              <a:t>Nevada Revised Statues (NRS 278.300) limits the power of the Board of Adjustment to grant variances only under particular circumstances. The applicant has the responsibility to demonstrate that the subject property exhibits one or more of the following characteristics to demonstrate a hardship: </a:t>
            </a:r>
          </a:p>
          <a:p>
            <a:pPr marL="514350" indent="-514350" algn="just">
              <a:buAutoNum type="arabicParenR"/>
            </a:pPr>
            <a:r>
              <a:rPr lang="en-US" b="0" dirty="0"/>
              <a:t>exceptional narrowness, shallowness, or shape of a specific piece of property; or </a:t>
            </a:r>
          </a:p>
          <a:p>
            <a:pPr marL="514350" indent="-514350" algn="just">
              <a:buAutoNum type="arabicParenR"/>
            </a:pPr>
            <a:r>
              <a:rPr lang="en-US" b="0" dirty="0"/>
              <a:t>by reason of exceptional topographic conditions; or </a:t>
            </a:r>
          </a:p>
          <a:p>
            <a:pPr marL="514350" indent="-514350" algn="just">
              <a:buAutoNum type="arabicParenR"/>
            </a:pPr>
            <a:r>
              <a:rPr lang="en-US" b="0" dirty="0"/>
              <a:t>other extraordinary and exceptional situation or condition of the piece of property. </a:t>
            </a:r>
          </a:p>
          <a:p>
            <a:pPr marL="0" indent="0" algn="just">
              <a:buNone/>
            </a:pPr>
            <a:r>
              <a:rPr lang="en-US" b="0" dirty="0"/>
              <a:t>If such a finding of fact can first be made, then the Board must also show that the strict application of the regulation would result in peculiar and exceptional practical difficulties to, or exceptional and undue hardships upon, the owner of the property.</a:t>
            </a:r>
          </a:p>
        </p:txBody>
      </p:sp>
    </p:spTree>
    <p:extLst>
      <p:ext uri="{BB962C8B-B14F-4D97-AF65-F5344CB8AC3E}">
        <p14:creationId xmlns:p14="http://schemas.microsoft.com/office/powerpoint/2010/main" val="3142400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72000"/>
          </a:xfrm>
        </p:spPr>
        <p:txBody>
          <a:bodyPr>
            <a:normAutofit lnSpcReduction="10000"/>
          </a:bodyPr>
          <a:lstStyle/>
          <a:p>
            <a:pPr marL="0" indent="0">
              <a:buNone/>
            </a:pPr>
            <a:r>
              <a:rPr lang="en-US" dirty="0"/>
              <a:t>Exceptional Narrowness?</a:t>
            </a:r>
          </a:p>
          <a:p>
            <a:pPr marL="0" indent="0">
              <a:buNone/>
            </a:pPr>
            <a:endParaRPr lang="en-US" dirty="0"/>
          </a:p>
          <a:p>
            <a:pPr marL="0" indent="0">
              <a:buNone/>
            </a:pPr>
            <a:r>
              <a:rPr lang="en-US" dirty="0"/>
              <a:t>Minimum Lot dimension for the MDS zone is 80 feet.</a:t>
            </a:r>
          </a:p>
          <a:p>
            <a:pPr marL="0" indent="0">
              <a:buNone/>
            </a:pPr>
            <a:endParaRPr lang="en-US" dirty="0"/>
          </a:p>
          <a:p>
            <a:pPr marL="0" indent="0">
              <a:buNone/>
            </a:pPr>
            <a:r>
              <a:rPr lang="en-US" dirty="0"/>
              <a:t>Parcel is approximately 139 feet in width.</a:t>
            </a:r>
          </a:p>
          <a:p>
            <a:pPr marL="0" indent="0">
              <a:buNone/>
            </a:pPr>
            <a:endParaRPr lang="en-US" dirty="0"/>
          </a:p>
          <a:p>
            <a:pPr marL="0" indent="0">
              <a:buNone/>
            </a:pPr>
            <a:r>
              <a:rPr lang="en-US" dirty="0"/>
              <a:t>The subject parcel is not exceptionally narrow.</a:t>
            </a:r>
          </a:p>
        </p:txBody>
      </p:sp>
      <p:sp>
        <p:nvSpPr>
          <p:cNvPr id="3" name="Title 2"/>
          <p:cNvSpPr>
            <a:spLocks noGrp="1"/>
          </p:cNvSpPr>
          <p:nvPr>
            <p:ph type="title"/>
          </p:nvPr>
        </p:nvSpPr>
        <p:spPr>
          <a:xfrm>
            <a:off x="1219200" y="76200"/>
            <a:ext cx="7772400" cy="792162"/>
          </a:xfrm>
        </p:spPr>
        <p:txBody>
          <a:bodyPr/>
          <a:lstStyle/>
          <a:p>
            <a:r>
              <a:rPr lang="en-US" dirty="0"/>
              <a:t>Variance Findings of Fact</a:t>
            </a:r>
          </a:p>
        </p:txBody>
      </p:sp>
    </p:spTree>
    <p:extLst>
      <p:ext uri="{BB962C8B-B14F-4D97-AF65-F5344CB8AC3E}">
        <p14:creationId xmlns:p14="http://schemas.microsoft.com/office/powerpoint/2010/main" val="2721649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72000"/>
          </a:xfrm>
        </p:spPr>
        <p:txBody>
          <a:bodyPr>
            <a:normAutofit lnSpcReduction="10000"/>
          </a:bodyPr>
          <a:lstStyle/>
          <a:p>
            <a:pPr marL="0" indent="0">
              <a:buNone/>
            </a:pPr>
            <a:r>
              <a:rPr lang="en-US" dirty="0"/>
              <a:t>Exceptional Shallowness?</a:t>
            </a:r>
          </a:p>
          <a:p>
            <a:pPr marL="0" indent="0">
              <a:buNone/>
            </a:pPr>
            <a:endParaRPr lang="en-US" dirty="0"/>
          </a:p>
          <a:p>
            <a:pPr marL="0" indent="0">
              <a:buNone/>
            </a:pPr>
            <a:r>
              <a:rPr lang="en-US" dirty="0"/>
              <a:t>Minimum Lot dimension for the MDS zone is 80 feet.</a:t>
            </a:r>
          </a:p>
          <a:p>
            <a:pPr marL="0" indent="0">
              <a:buNone/>
            </a:pPr>
            <a:endParaRPr lang="en-US" dirty="0"/>
          </a:p>
          <a:p>
            <a:pPr marL="0" indent="0">
              <a:buNone/>
            </a:pPr>
            <a:r>
              <a:rPr lang="en-US" dirty="0"/>
              <a:t>Parcel is approximately 174 feet in depth.</a:t>
            </a:r>
          </a:p>
          <a:p>
            <a:pPr marL="0" indent="0">
              <a:buNone/>
            </a:pPr>
            <a:endParaRPr lang="en-US" dirty="0"/>
          </a:p>
          <a:p>
            <a:pPr marL="0" indent="0">
              <a:buNone/>
            </a:pPr>
            <a:r>
              <a:rPr lang="en-US" dirty="0"/>
              <a:t>The subject parcel is not exceptionally shallow.</a:t>
            </a:r>
          </a:p>
        </p:txBody>
      </p:sp>
      <p:sp>
        <p:nvSpPr>
          <p:cNvPr id="3" name="Title 2"/>
          <p:cNvSpPr>
            <a:spLocks noGrp="1"/>
          </p:cNvSpPr>
          <p:nvPr>
            <p:ph type="title"/>
          </p:nvPr>
        </p:nvSpPr>
        <p:spPr>
          <a:xfrm>
            <a:off x="1219200" y="76200"/>
            <a:ext cx="7772400" cy="792162"/>
          </a:xfrm>
        </p:spPr>
        <p:txBody>
          <a:bodyPr/>
          <a:lstStyle/>
          <a:p>
            <a:r>
              <a:rPr lang="en-US" dirty="0"/>
              <a:t>Variance Findings of Fact</a:t>
            </a:r>
          </a:p>
        </p:txBody>
      </p:sp>
    </p:spTree>
    <p:extLst>
      <p:ext uri="{BB962C8B-B14F-4D97-AF65-F5344CB8AC3E}">
        <p14:creationId xmlns:p14="http://schemas.microsoft.com/office/powerpoint/2010/main" val="3108910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4800600"/>
          </a:xfrm>
        </p:spPr>
        <p:txBody>
          <a:bodyPr>
            <a:normAutofit fontScale="92500" lnSpcReduction="10000"/>
          </a:bodyPr>
          <a:lstStyle/>
          <a:p>
            <a:pPr marL="0" indent="0">
              <a:buNone/>
            </a:pPr>
            <a:r>
              <a:rPr lang="en-US" dirty="0"/>
              <a:t>Exceptional Shape?</a:t>
            </a:r>
          </a:p>
          <a:p>
            <a:pPr marL="0" indent="0">
              <a:buNone/>
            </a:pPr>
            <a:r>
              <a:rPr lang="en-US" dirty="0"/>
              <a:t>Parcel is essentially rectangular.</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The parcel is not exceptionally shaped.</a:t>
            </a:r>
          </a:p>
        </p:txBody>
      </p:sp>
      <p:sp>
        <p:nvSpPr>
          <p:cNvPr id="3" name="Title 2"/>
          <p:cNvSpPr>
            <a:spLocks noGrp="1"/>
          </p:cNvSpPr>
          <p:nvPr>
            <p:ph type="title"/>
          </p:nvPr>
        </p:nvSpPr>
        <p:spPr>
          <a:xfrm>
            <a:off x="1219200" y="76200"/>
            <a:ext cx="7772400" cy="792162"/>
          </a:xfrm>
        </p:spPr>
        <p:txBody>
          <a:bodyPr/>
          <a:lstStyle/>
          <a:p>
            <a:r>
              <a:rPr lang="en-US" dirty="0"/>
              <a:t>Variance Findings of Fact</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2133600"/>
            <a:ext cx="4005263" cy="2615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7451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4191000" cy="5638800"/>
          </a:xfrm>
        </p:spPr>
        <p:txBody>
          <a:bodyPr>
            <a:noAutofit/>
          </a:bodyPr>
          <a:lstStyle/>
          <a:p>
            <a:pPr marL="0" indent="0">
              <a:buNone/>
            </a:pPr>
            <a:r>
              <a:rPr lang="en-US" sz="2400" dirty="0"/>
              <a:t>Exceptional Topography?</a:t>
            </a:r>
          </a:p>
          <a:p>
            <a:pPr marL="0" indent="0">
              <a:buNone/>
            </a:pPr>
            <a:r>
              <a:rPr lang="en-US" sz="2400" dirty="0"/>
              <a:t>The developable area of the subject parcel is has been graded to be essentially flat, with the previous development of the site. </a:t>
            </a:r>
          </a:p>
          <a:p>
            <a:pPr marL="0" indent="0">
              <a:buNone/>
            </a:pPr>
            <a:r>
              <a:rPr lang="en-US" sz="2400" dirty="0"/>
              <a:t>The parcel does not contain exceptional topographic conditions, that inhibits the construction of a third-car garage.</a:t>
            </a:r>
          </a:p>
        </p:txBody>
      </p:sp>
      <p:sp>
        <p:nvSpPr>
          <p:cNvPr id="3" name="Title 2"/>
          <p:cNvSpPr>
            <a:spLocks noGrp="1"/>
          </p:cNvSpPr>
          <p:nvPr>
            <p:ph type="title"/>
          </p:nvPr>
        </p:nvSpPr>
        <p:spPr>
          <a:xfrm>
            <a:off x="1219200" y="76200"/>
            <a:ext cx="7772400" cy="792162"/>
          </a:xfrm>
        </p:spPr>
        <p:txBody>
          <a:bodyPr/>
          <a:lstStyle/>
          <a:p>
            <a:r>
              <a:rPr lang="en-US" dirty="0"/>
              <a:t>Variance Findings of Fact</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1751712"/>
            <a:ext cx="4551092" cy="3407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reeform 4"/>
          <p:cNvSpPr/>
          <p:nvPr/>
        </p:nvSpPr>
        <p:spPr>
          <a:xfrm>
            <a:off x="5465928" y="2169994"/>
            <a:ext cx="2081284" cy="2210937"/>
          </a:xfrm>
          <a:custGeom>
            <a:avLst/>
            <a:gdLst>
              <a:gd name="connsiteX0" fmla="*/ 1965278 w 2081284"/>
              <a:gd name="connsiteY0" fmla="*/ 2210937 h 2210937"/>
              <a:gd name="connsiteX1" fmla="*/ 1023582 w 2081284"/>
              <a:gd name="connsiteY1" fmla="*/ 2176818 h 2210937"/>
              <a:gd name="connsiteX2" fmla="*/ 0 w 2081284"/>
              <a:gd name="connsiteY2" fmla="*/ 1446663 h 2210937"/>
              <a:gd name="connsiteX3" fmla="*/ 20472 w 2081284"/>
              <a:gd name="connsiteY3" fmla="*/ 634621 h 2210937"/>
              <a:gd name="connsiteX4" fmla="*/ 771099 w 2081284"/>
              <a:gd name="connsiteY4" fmla="*/ 0 h 2210937"/>
              <a:gd name="connsiteX5" fmla="*/ 1146412 w 2081284"/>
              <a:gd name="connsiteY5" fmla="*/ 477672 h 2210937"/>
              <a:gd name="connsiteX6" fmla="*/ 1774209 w 2081284"/>
              <a:gd name="connsiteY6" fmla="*/ 648269 h 2210937"/>
              <a:gd name="connsiteX7" fmla="*/ 2081284 w 2081284"/>
              <a:gd name="connsiteY7" fmla="*/ 1064525 h 2210937"/>
              <a:gd name="connsiteX8" fmla="*/ 1965278 w 2081284"/>
              <a:gd name="connsiteY8" fmla="*/ 2210937 h 2210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1284" h="2210937">
                <a:moveTo>
                  <a:pt x="1965278" y="2210937"/>
                </a:moveTo>
                <a:lnTo>
                  <a:pt x="1023582" y="2176818"/>
                </a:lnTo>
                <a:lnTo>
                  <a:pt x="0" y="1446663"/>
                </a:lnTo>
                <a:lnTo>
                  <a:pt x="20472" y="634621"/>
                </a:lnTo>
                <a:lnTo>
                  <a:pt x="771099" y="0"/>
                </a:lnTo>
                <a:lnTo>
                  <a:pt x="1146412" y="477672"/>
                </a:lnTo>
                <a:lnTo>
                  <a:pt x="1774209" y="648269"/>
                </a:lnTo>
                <a:lnTo>
                  <a:pt x="2081284" y="1064525"/>
                </a:lnTo>
                <a:lnTo>
                  <a:pt x="1965278" y="2210937"/>
                </a:lnTo>
                <a:close/>
              </a:path>
            </a:pathLst>
          </a:custGeom>
          <a:solidFill>
            <a:srgbClr val="FFFF00">
              <a:alpha val="3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639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7924800" cy="5638800"/>
          </a:xfrm>
        </p:spPr>
        <p:txBody>
          <a:bodyPr>
            <a:noAutofit/>
          </a:bodyPr>
          <a:lstStyle/>
          <a:p>
            <a:pPr marL="0" indent="0">
              <a:buNone/>
            </a:pPr>
            <a:r>
              <a:rPr lang="en-US" sz="2400" dirty="0"/>
              <a:t>Extraordinary and exceptional situation or condition of the piece of property?</a:t>
            </a:r>
          </a:p>
          <a:p>
            <a:r>
              <a:rPr lang="en-US" sz="2400" dirty="0"/>
              <a:t>None exist.</a:t>
            </a:r>
          </a:p>
          <a:p>
            <a:r>
              <a:rPr lang="en-US" sz="2400" dirty="0"/>
              <a:t>Strict application of the Code is reasonable.</a:t>
            </a:r>
          </a:p>
          <a:p>
            <a:r>
              <a:rPr lang="en-US" sz="2400" dirty="0"/>
              <a:t>Other options exist to build a third-car garage within the setbacks.</a:t>
            </a:r>
          </a:p>
          <a:p>
            <a:pPr lvl="1"/>
            <a:r>
              <a:rPr lang="en-US" sz="2400" dirty="0"/>
              <a:t>Move further north.</a:t>
            </a:r>
          </a:p>
          <a:p>
            <a:pPr lvl="1"/>
            <a:r>
              <a:rPr lang="en-US" sz="2400" dirty="0"/>
              <a:t>Build on to rear of garage</a:t>
            </a:r>
          </a:p>
          <a:p>
            <a:pPr lvl="1"/>
            <a:r>
              <a:rPr lang="en-US" sz="2400" dirty="0"/>
              <a:t>Reconfigure posts within current garage.</a:t>
            </a:r>
          </a:p>
        </p:txBody>
      </p:sp>
      <p:sp>
        <p:nvSpPr>
          <p:cNvPr id="3" name="Title 2"/>
          <p:cNvSpPr>
            <a:spLocks noGrp="1"/>
          </p:cNvSpPr>
          <p:nvPr>
            <p:ph type="title"/>
          </p:nvPr>
        </p:nvSpPr>
        <p:spPr>
          <a:xfrm>
            <a:off x="1219200" y="152400"/>
            <a:ext cx="7772400" cy="792162"/>
          </a:xfrm>
        </p:spPr>
        <p:txBody>
          <a:bodyPr/>
          <a:lstStyle/>
          <a:p>
            <a:r>
              <a:rPr lang="en-US" sz="3600" dirty="0"/>
              <a:t>Overall Variance Evaluation (Garage)</a:t>
            </a:r>
          </a:p>
        </p:txBody>
      </p:sp>
    </p:spTree>
    <p:extLst>
      <p:ext uri="{BB962C8B-B14F-4D97-AF65-F5344CB8AC3E}">
        <p14:creationId xmlns:p14="http://schemas.microsoft.com/office/powerpoint/2010/main" val="318851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7924800" cy="5638800"/>
          </a:xfrm>
        </p:spPr>
        <p:txBody>
          <a:bodyPr>
            <a:noAutofit/>
          </a:bodyPr>
          <a:lstStyle/>
          <a:p>
            <a:pPr marL="0" indent="0">
              <a:buNone/>
            </a:pPr>
            <a:r>
              <a:rPr lang="en-US" sz="2400" dirty="0"/>
              <a:t>Extraordinary and exceptional situation or condition of the piece of property?</a:t>
            </a:r>
          </a:p>
          <a:p>
            <a:r>
              <a:rPr lang="en-US" sz="2400" dirty="0"/>
              <a:t>Essentially the same analysis applies.</a:t>
            </a:r>
          </a:p>
          <a:p>
            <a:r>
              <a:rPr lang="en-US" sz="2400" dirty="0"/>
              <a:t>Encroachment is proposed to be reduced.</a:t>
            </a:r>
          </a:p>
          <a:p>
            <a:r>
              <a:rPr lang="en-US" sz="2400" dirty="0"/>
              <a:t>Enclosed entry may be a safety benefit in the Tahoe Area.</a:t>
            </a:r>
          </a:p>
        </p:txBody>
      </p:sp>
      <p:sp>
        <p:nvSpPr>
          <p:cNvPr id="3" name="Title 2"/>
          <p:cNvSpPr>
            <a:spLocks noGrp="1"/>
          </p:cNvSpPr>
          <p:nvPr>
            <p:ph type="title"/>
          </p:nvPr>
        </p:nvSpPr>
        <p:spPr>
          <a:xfrm>
            <a:off x="1219200" y="152400"/>
            <a:ext cx="7772400" cy="792162"/>
          </a:xfrm>
        </p:spPr>
        <p:txBody>
          <a:bodyPr/>
          <a:lstStyle/>
          <a:p>
            <a:r>
              <a:rPr lang="en-US" sz="3600" dirty="0"/>
              <a:t>Overall Variance Evaluation (Entry)</a:t>
            </a:r>
          </a:p>
        </p:txBody>
      </p:sp>
    </p:spTree>
    <p:extLst>
      <p:ext uri="{BB962C8B-B14F-4D97-AF65-F5344CB8AC3E}">
        <p14:creationId xmlns:p14="http://schemas.microsoft.com/office/powerpoint/2010/main" val="2612499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419600"/>
          </a:xfrm>
        </p:spPr>
        <p:txBody>
          <a:bodyPr>
            <a:normAutofit/>
          </a:bodyPr>
          <a:lstStyle/>
          <a:p>
            <a:pPr marL="0" indent="0">
              <a:buNone/>
            </a:pPr>
            <a:r>
              <a:rPr lang="en-US" dirty="0"/>
              <a:t>Was applicant informed early in the evaluation process that there was a likelihood of a recommendation of denial?</a:t>
            </a:r>
          </a:p>
          <a:p>
            <a:pPr marL="0" indent="0">
              <a:buNone/>
            </a:pPr>
            <a:endParaRPr lang="en-US" dirty="0"/>
          </a:p>
          <a:p>
            <a:pPr marL="0" indent="0">
              <a:buNone/>
            </a:pPr>
            <a:r>
              <a:rPr lang="en-US" dirty="0"/>
              <a:t>Yes, staff had several long conversations with the applicants representative and recommended that the application be withdrawn.</a:t>
            </a:r>
          </a:p>
        </p:txBody>
      </p:sp>
      <p:sp>
        <p:nvSpPr>
          <p:cNvPr id="3" name="Title 2"/>
          <p:cNvSpPr>
            <a:spLocks noGrp="1"/>
          </p:cNvSpPr>
          <p:nvPr>
            <p:ph type="title"/>
          </p:nvPr>
        </p:nvSpPr>
        <p:spPr>
          <a:xfrm>
            <a:off x="1219200" y="76200"/>
            <a:ext cx="7772400" cy="792162"/>
          </a:xfrm>
        </p:spPr>
        <p:txBody>
          <a:bodyPr/>
          <a:lstStyle/>
          <a:p>
            <a:r>
              <a:rPr lang="en-US" sz="4000" dirty="0"/>
              <a:t>Anticipating a Question from BOA</a:t>
            </a:r>
          </a:p>
        </p:txBody>
      </p:sp>
    </p:spTree>
    <p:extLst>
      <p:ext uri="{BB962C8B-B14F-4D97-AF65-F5344CB8AC3E}">
        <p14:creationId xmlns:p14="http://schemas.microsoft.com/office/powerpoint/2010/main" val="941032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3962400" cy="5410200"/>
          </a:xfrm>
        </p:spPr>
        <p:txBody>
          <a:bodyPr>
            <a:normAutofit/>
          </a:bodyPr>
          <a:lstStyle/>
          <a:p>
            <a:r>
              <a:rPr lang="en-US" sz="2400" dirty="0"/>
              <a:t>Notice sent to 38 affected property owners</a:t>
            </a:r>
          </a:p>
          <a:p>
            <a:r>
              <a:rPr lang="en-US" sz="2400" dirty="0"/>
              <a:t>The CAB met on November 2 and recommended that the applicant reach out to surrounding property owners, and expressed concern that there may or may not be a hardship associated with the project site.</a:t>
            </a:r>
          </a:p>
        </p:txBody>
      </p:sp>
      <p:pic>
        <p:nvPicPr>
          <p:cNvPr id="7170" name="Picture 2" descr="C:\Users\rpelham\OneDrive - Washoe County\My Documents\2020 Cases\WPVAR20-0006_Reynolds_Garage_Setback_Reduction\WPVAR20-0006_Public_Noti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914400"/>
            <a:ext cx="3886200" cy="5029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662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152400"/>
            <a:ext cx="5638800" cy="3429000"/>
          </a:xfrm>
        </p:spPr>
        <p:txBody>
          <a:bodyPr/>
          <a:lstStyle/>
          <a:p>
            <a:pPr algn="r"/>
            <a:r>
              <a:rPr lang="en-US" dirty="0">
                <a:solidFill>
                  <a:schemeClr val="bg1"/>
                </a:solidFill>
              </a:rPr>
              <a:t>Reviewing Agencies</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066800"/>
            <a:ext cx="53721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2862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solidFill>
                  <a:schemeClr val="bg1"/>
                </a:solidFill>
              </a:rPr>
              <a:t>Variance Findings</a:t>
            </a: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066801"/>
            <a:ext cx="88392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4192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Possible Motion</a:t>
            </a:r>
          </a:p>
        </p:txBody>
      </p:sp>
      <p:sp>
        <p:nvSpPr>
          <p:cNvPr id="5" name="TextBox 4"/>
          <p:cNvSpPr txBox="1"/>
          <p:nvPr/>
        </p:nvSpPr>
        <p:spPr>
          <a:xfrm>
            <a:off x="152400" y="990600"/>
            <a:ext cx="8915400" cy="4616648"/>
          </a:xfrm>
          <a:prstGeom prst="rect">
            <a:avLst/>
          </a:prstGeom>
          <a:noFill/>
        </p:spPr>
        <p:txBody>
          <a:bodyPr wrap="square" lIns="91440" tIns="45720" rIns="91440" bIns="45720" rtlCol="0" anchor="t">
            <a:spAutoFit/>
          </a:bodyPr>
          <a:lstStyle/>
          <a:p>
            <a:pPr algn="just"/>
            <a:r>
              <a:rPr lang="en-US" sz="2100" dirty="0"/>
              <a:t>I move that, after giving reasoned consideration to the information contained in the staff report and information received during the public hearing, the Washoe County Board of Adjustment:</a:t>
            </a:r>
          </a:p>
          <a:p>
            <a:pPr lvl="0" algn="just"/>
            <a:r>
              <a:rPr lang="en-US" sz="2100" u="sng" dirty="0"/>
              <a:t>PARTIALLY approve </a:t>
            </a:r>
            <a:r>
              <a:rPr lang="en-US" sz="2100" dirty="0"/>
              <a:t>Variance Case Number WPVAR20-0006 for John S. “Steve” Reynolds, to facilitate the enclosure of the front entry and deck by reducing the front setback from 20’ to a setback of 9’10 ½” with the Conditions of Approval included as Exhibit A for this matter, having made all four required findings in accordance with Washoe County Development Code Section 110.804.25.</a:t>
            </a:r>
          </a:p>
          <a:p>
            <a:pPr algn="just"/>
            <a:r>
              <a:rPr lang="en-US" sz="2100" dirty="0"/>
              <a:t>AND</a:t>
            </a:r>
          </a:p>
          <a:p>
            <a:pPr algn="just"/>
            <a:r>
              <a:rPr lang="en-US" sz="2100" u="sng" dirty="0"/>
              <a:t>PARTIALLY deny </a:t>
            </a:r>
            <a:r>
              <a:rPr lang="en-US" sz="2100" dirty="0"/>
              <a:t>Variance Case Number WPVAR20-0006 for John S. “Steve” Reynolds, to facilitate expansion of the garage from a capacity of two-cars to three cars by reducing the front setback from 20’ to a setback of 7’5 ½”, being unable to make all four required findings in accordance with Washoe County Development Code Section 110.804.25.</a:t>
            </a:r>
            <a:endParaRPr lang="en-US" sz="2100" i="1" dirty="0">
              <a:cs typeface="Calibri"/>
            </a:endParaRPr>
          </a:p>
        </p:txBody>
      </p:sp>
    </p:spTree>
    <p:extLst>
      <p:ext uri="{BB962C8B-B14F-4D97-AF65-F5344CB8AC3E}">
        <p14:creationId xmlns:p14="http://schemas.microsoft.com/office/powerpoint/2010/main" val="529303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CDD96C-5A55-4388-8EE1-E7FC926975BA}"/>
              </a:ext>
            </a:extLst>
          </p:cNvPr>
          <p:cNvSpPr>
            <a:spLocks noGrp="1"/>
          </p:cNvSpPr>
          <p:nvPr>
            <p:ph idx="1"/>
          </p:nvPr>
        </p:nvSpPr>
        <p:spPr>
          <a:xfrm>
            <a:off x="2971800" y="2743200"/>
            <a:ext cx="5715000" cy="2514601"/>
          </a:xfrm>
        </p:spPr>
        <p:txBody>
          <a:bodyPr/>
          <a:lstStyle/>
          <a:p>
            <a:pPr marL="0" indent="0">
              <a:buNone/>
            </a:pPr>
            <a:r>
              <a:rPr lang="en-US" dirty="0"/>
              <a:t>Questions?</a:t>
            </a:r>
          </a:p>
        </p:txBody>
      </p:sp>
      <p:sp>
        <p:nvSpPr>
          <p:cNvPr id="3" name="Title 2">
            <a:extLst>
              <a:ext uri="{FF2B5EF4-FFF2-40B4-BE49-F238E27FC236}">
                <a16:creationId xmlns:a16="http://schemas.microsoft.com/office/drawing/2014/main" id="{D42B9DC0-2868-4569-8F10-BFC401522D02}"/>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699647089"/>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office/2006/metadata/properties"/>
    <ds:schemaRef ds:uri="http://schemas.microsoft.com/office/infopath/2007/PartnerControls"/>
    <ds:schemaRef ds:uri="CEA9126C-A9B1-4F4A-855C-DD0F845697D2"/>
    <ds:schemaRef ds:uri="http://schemas.microsoft.com/sharepoint/v3"/>
    <ds:schemaRef ds:uri="http://schemas.microsoft.com/sharepoint/v3/fields"/>
    <ds:schemaRef ds:uri="a94d8b85-37e1-4d17-8d55-8b7d207932bb"/>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2478</TotalTime>
  <Words>730</Words>
  <Application>Microsoft Office PowerPoint</Application>
  <PresentationFormat>On-screen Show (4:3)</PresentationFormat>
  <Paragraphs>73</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Wingdings</vt:lpstr>
      <vt:lpstr>PowerPoint_Template_2015</vt:lpstr>
      <vt:lpstr>VARIANCE CASE NUMBER: WPVAR20-0006  (Reynolds Front Yard Setback Reduction)</vt:lpstr>
      <vt:lpstr>Request</vt:lpstr>
      <vt:lpstr>Vicinity Map</vt:lpstr>
      <vt:lpstr>Overhead Photo</vt:lpstr>
      <vt:lpstr>Proposed Site Plan</vt:lpstr>
      <vt:lpstr>Proposed Additions</vt:lpstr>
      <vt:lpstr>Variance Requirements / Findings of Fact</vt:lpstr>
      <vt:lpstr>Variance Findings of Fact</vt:lpstr>
      <vt:lpstr>Variance Findings of Fact</vt:lpstr>
      <vt:lpstr>Variance Findings of Fact</vt:lpstr>
      <vt:lpstr>Variance Findings of Fact</vt:lpstr>
      <vt:lpstr>Overall Variance Evaluation (Garage)</vt:lpstr>
      <vt:lpstr>Overall Variance Evaluation (Entry)</vt:lpstr>
      <vt:lpstr>Anticipating a Question from BOA</vt:lpstr>
      <vt:lpstr>Public Notice &amp; CAB</vt:lpstr>
      <vt:lpstr>Reviewing Agencies</vt:lpstr>
      <vt:lpstr>Variance Findings</vt:lpstr>
      <vt:lpstr>Possible Motion</vt:lpstr>
      <vt:lpstr>PowerPoint Presentation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Roger</cp:lastModifiedBy>
  <cp:revision>87</cp:revision>
  <cp:lastPrinted>2014-10-07T22:54:33Z</cp:lastPrinted>
  <dcterms:created xsi:type="dcterms:W3CDTF">2015-09-25T21:46:02Z</dcterms:created>
  <dcterms:modified xsi:type="dcterms:W3CDTF">2020-12-02T20:50:10Z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